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5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52EDE-22EA-41D3-A71D-9BB85969DF96}" type="datetimeFigureOut">
              <a:rPr lang="cs-CZ" smtClean="0"/>
              <a:t>24.01.2021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CE44B-C0C2-448D-84A6-26334D554F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340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3CE44B-C0C2-448D-84A6-26334D554F2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331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C108-2F4A-4EBA-8F73-3CCB4A2256B4}" type="datetimeFigureOut">
              <a:rPr lang="cs-CZ" smtClean="0"/>
              <a:pPr/>
              <a:t>24.01.2021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84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C108-2F4A-4EBA-8F73-3CCB4A2256B4}" type="datetimeFigureOut">
              <a:rPr lang="cs-CZ" smtClean="0"/>
              <a:pPr/>
              <a:t>24.01.2021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49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C108-2F4A-4EBA-8F73-3CCB4A2256B4}" type="datetimeFigureOut">
              <a:rPr lang="cs-CZ" smtClean="0"/>
              <a:pPr/>
              <a:t>24.01.2021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923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C108-2F4A-4EBA-8F73-3CCB4A2256B4}" type="datetimeFigureOut">
              <a:rPr lang="cs-CZ" smtClean="0"/>
              <a:pPr/>
              <a:t>24.01.2021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406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C108-2F4A-4EBA-8F73-3CCB4A2256B4}" type="datetimeFigureOut">
              <a:rPr lang="cs-CZ" smtClean="0"/>
              <a:pPr/>
              <a:t>24.01.2021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815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C108-2F4A-4EBA-8F73-3CCB4A2256B4}" type="datetimeFigureOut">
              <a:rPr lang="cs-CZ" smtClean="0"/>
              <a:pPr/>
              <a:t>24.01.2021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44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C108-2F4A-4EBA-8F73-3CCB4A2256B4}" type="datetimeFigureOut">
              <a:rPr lang="cs-CZ" smtClean="0"/>
              <a:pPr/>
              <a:t>24.01.2021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115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C108-2F4A-4EBA-8F73-3CCB4A2256B4}" type="datetimeFigureOut">
              <a:rPr lang="cs-CZ" smtClean="0"/>
              <a:pPr/>
              <a:t>24.01.2021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97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C108-2F4A-4EBA-8F73-3CCB4A2256B4}" type="datetimeFigureOut">
              <a:rPr lang="cs-CZ" smtClean="0"/>
              <a:pPr/>
              <a:t>24.01.2021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35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C108-2F4A-4EBA-8F73-3CCB4A2256B4}" type="datetimeFigureOut">
              <a:rPr lang="cs-CZ" smtClean="0"/>
              <a:pPr/>
              <a:t>24.01.2021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0321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C108-2F4A-4EBA-8F73-3CCB4A2256B4}" type="datetimeFigureOut">
              <a:rPr lang="cs-CZ" smtClean="0"/>
              <a:pPr/>
              <a:t>24.01.2021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95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9C108-2F4A-4EBA-8F73-3CCB4A2256B4}" type="datetimeFigureOut">
              <a:rPr lang="cs-CZ" smtClean="0"/>
              <a:pPr/>
              <a:t>24.01.2021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7FE58-1A6D-478D-B118-40869BA33B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40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6000" b="1" dirty="0"/>
              <a:t>Základní větné členy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anchor="ctr">
            <a:normAutofit/>
          </a:bodyPr>
          <a:lstStyle/>
          <a:p>
            <a:r>
              <a:rPr lang="cs-CZ" sz="4400" b="1" dirty="0">
                <a:solidFill>
                  <a:srgbClr val="00B050"/>
                </a:solidFill>
              </a:rPr>
              <a:t>Podmět (Po)</a:t>
            </a:r>
          </a:p>
        </p:txBody>
      </p:sp>
    </p:spTree>
    <p:extLst>
      <p:ext uri="{BB962C8B-B14F-4D97-AF65-F5344CB8AC3E}">
        <p14:creationId xmlns:p14="http://schemas.microsoft.com/office/powerpoint/2010/main" val="370015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68952" cy="1143000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cs-CZ" b="1" dirty="0"/>
              <a:t>Podmět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44824"/>
            <a:ext cx="8568952" cy="468052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/>
              <a:t>je ve větě původcem děje</a:t>
            </a:r>
          </a:p>
          <a:p>
            <a:pPr marL="0" indent="0">
              <a:buNone/>
            </a:pPr>
            <a:r>
              <a:rPr lang="cs-CZ" dirty="0"/>
              <a:t>			</a:t>
            </a:r>
            <a:r>
              <a:rPr lang="cs-CZ" b="1" i="1" dirty="0">
                <a:solidFill>
                  <a:srgbClr val="00B050"/>
                </a:solidFill>
              </a:rPr>
              <a:t>Míša</a:t>
            </a:r>
            <a:r>
              <a:rPr lang="cs-CZ" i="1" dirty="0"/>
              <a:t> </a:t>
            </a:r>
            <a:r>
              <a:rPr lang="cs-CZ" i="1" u="sng" dirty="0"/>
              <a:t>jezdí na koni</a:t>
            </a:r>
            <a:r>
              <a:rPr lang="cs-CZ" i="1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je ve větě nositelem vlastnosti</a:t>
            </a:r>
          </a:p>
          <a:p>
            <a:pPr marL="0" indent="0">
              <a:buNone/>
            </a:pPr>
            <a:r>
              <a:rPr lang="cs-CZ" dirty="0"/>
              <a:t>			</a:t>
            </a:r>
            <a:r>
              <a:rPr lang="cs-CZ" b="1" i="1" u="sng" dirty="0">
                <a:solidFill>
                  <a:srgbClr val="00B050"/>
                </a:solidFill>
              </a:rPr>
              <a:t>Zuzana</a:t>
            </a:r>
            <a:r>
              <a:rPr lang="cs-CZ" i="1" dirty="0"/>
              <a:t> </a:t>
            </a:r>
            <a:r>
              <a:rPr lang="cs-CZ" i="1" u="sng" dirty="0"/>
              <a:t>je dobrou kamarádkou</a:t>
            </a:r>
            <a:r>
              <a:rPr lang="cs-CZ" i="1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je-li podmět vyjádřen jménem, stojí jméno </a:t>
            </a:r>
          </a:p>
          <a:p>
            <a:pPr marL="0" indent="0">
              <a:buNone/>
            </a:pPr>
            <a:r>
              <a:rPr lang="cs-CZ" dirty="0"/>
              <a:t>    v </a:t>
            </a:r>
            <a:r>
              <a:rPr lang="cs-CZ" dirty="0">
                <a:solidFill>
                  <a:srgbClr val="FF0000"/>
                </a:solidFill>
              </a:rPr>
              <a:t>1.</a:t>
            </a:r>
            <a:r>
              <a:rPr lang="cs-CZ" dirty="0"/>
              <a:t> pádě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ptáme se na něj otázkou </a:t>
            </a:r>
            <a:r>
              <a:rPr lang="cs-CZ" dirty="0">
                <a:solidFill>
                  <a:srgbClr val="FF0000"/>
                </a:solidFill>
              </a:rPr>
              <a:t>kdo, co? </a:t>
            </a:r>
            <a:r>
              <a:rPr lang="cs-CZ" dirty="0"/>
              <a:t>a</a:t>
            </a:r>
            <a:r>
              <a:rPr lang="cs-CZ" dirty="0">
                <a:solidFill>
                  <a:srgbClr val="FF0000"/>
                </a:solidFill>
              </a:rPr>
              <a:t> přísudkem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75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3">
                <a:lumMod val="75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cs-CZ" b="1" dirty="0"/>
              <a:t>Druhy podmětu</a:t>
            </a:r>
          </a:p>
        </p:txBody>
      </p:sp>
      <p:sp>
        <p:nvSpPr>
          <p:cNvPr id="15" name="Zástupný symbol pro obsah 14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sz="28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vyjádřený</a:t>
            </a:r>
          </a:p>
          <a:p>
            <a:pPr marL="0" indent="0">
              <a:buNone/>
            </a:pPr>
            <a:r>
              <a:rPr lang="cs-CZ" sz="2800" dirty="0"/>
              <a:t>		Prodavačka se na něj usmála.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nevyjádřený</a:t>
            </a:r>
          </a:p>
          <a:p>
            <a:pPr marL="0" indent="0">
              <a:buNone/>
            </a:pPr>
            <a:r>
              <a:rPr lang="cs-CZ" sz="2800" dirty="0"/>
              <a:t>		Ráno jsem ho potkal před domem.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všeobecný</a:t>
            </a:r>
          </a:p>
          <a:p>
            <a:pPr marL="0" indent="0">
              <a:buNone/>
            </a:pPr>
            <a:r>
              <a:rPr lang="cs-CZ" sz="2800" dirty="0"/>
              <a:t>		Hlásili to v rozhlase.</a:t>
            </a:r>
          </a:p>
        </p:txBody>
      </p:sp>
    </p:spTree>
    <p:extLst>
      <p:ext uri="{BB962C8B-B14F-4D97-AF65-F5344CB8AC3E}">
        <p14:creationId xmlns:p14="http://schemas.microsoft.com/office/powerpoint/2010/main" val="263716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40960" cy="1143000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b="1" dirty="0"/>
              <a:t>Podmět vyjádřený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1916832"/>
            <a:ext cx="8640960" cy="453650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sz="2800" i="1" dirty="0"/>
              <a:t>podmět může být vyjádřen všemi slovními druhy</a:t>
            </a:r>
          </a:p>
          <a:p>
            <a:r>
              <a:rPr lang="cs-CZ" sz="2800" i="1" dirty="0"/>
              <a:t>nejčastěji bývá vyjádřen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	podstatným jménem –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b="1" u="sng" dirty="0">
                <a:solidFill>
                  <a:srgbClr val="00B050"/>
                </a:solidFill>
              </a:rPr>
              <a:t>Plavba</a:t>
            </a:r>
            <a:r>
              <a:rPr lang="cs-CZ" sz="2800" b="1" dirty="0">
                <a:solidFill>
                  <a:srgbClr val="00B050"/>
                </a:solidFill>
              </a:rPr>
              <a:t> </a:t>
            </a:r>
            <a:r>
              <a:rPr lang="cs-CZ" sz="2800" dirty="0"/>
              <a:t>byla náročná.</a:t>
            </a: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	zájmenem</a:t>
            </a:r>
            <a:r>
              <a:rPr lang="cs-CZ" sz="2800" dirty="0"/>
              <a:t> – </a:t>
            </a:r>
            <a:r>
              <a:rPr lang="cs-CZ" sz="2800" b="1" u="sng" dirty="0">
                <a:solidFill>
                  <a:srgbClr val="00B050"/>
                </a:solidFill>
              </a:rPr>
              <a:t>Já</a:t>
            </a:r>
            <a:r>
              <a:rPr lang="cs-CZ" sz="2800" dirty="0"/>
              <a:t> se nebojím.</a:t>
            </a:r>
          </a:p>
        </p:txBody>
      </p:sp>
    </p:spTree>
    <p:extLst>
      <p:ext uri="{BB962C8B-B14F-4D97-AF65-F5344CB8AC3E}">
        <p14:creationId xmlns:p14="http://schemas.microsoft.com/office/powerpoint/2010/main" val="38256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r>
              <a:rPr lang="cs-CZ" b="1" dirty="0"/>
              <a:t>Podmět vyjádřený jinými slovními druhy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8531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cs-CZ" sz="2400" dirty="0"/>
              <a:t>zpodstatnělým přídavným jménem – </a:t>
            </a:r>
            <a:r>
              <a:rPr lang="cs-CZ" sz="2400" b="1" dirty="0">
                <a:solidFill>
                  <a:srgbClr val="00B050"/>
                </a:solidFill>
              </a:rPr>
              <a:t>Nemocný</a:t>
            </a:r>
            <a:r>
              <a:rPr lang="cs-CZ" sz="2400" dirty="0"/>
              <a:t> byl ošetřen.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cs-CZ" sz="2400" dirty="0"/>
              <a:t>infinitivem slovesa – </a:t>
            </a:r>
            <a:r>
              <a:rPr lang="cs-CZ" sz="2400" b="1" dirty="0">
                <a:solidFill>
                  <a:srgbClr val="00B050"/>
                </a:solidFill>
              </a:rPr>
              <a:t>Přeskočit</a:t>
            </a:r>
            <a:r>
              <a:rPr lang="cs-CZ" sz="2400" dirty="0"/>
              <a:t> potok nebylo snadné.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cs-CZ" sz="2400" dirty="0"/>
              <a:t>příslovcem – Každé </a:t>
            </a:r>
            <a:r>
              <a:rPr lang="cs-CZ" sz="2400" b="1" dirty="0">
                <a:solidFill>
                  <a:srgbClr val="00B050"/>
                </a:solidFill>
              </a:rPr>
              <a:t>proč</a:t>
            </a:r>
            <a:r>
              <a:rPr lang="cs-CZ" sz="2400" dirty="0"/>
              <a:t> má své proto.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cs-CZ" sz="2400" dirty="0"/>
              <a:t>číslovkou – Přišly </a:t>
            </a:r>
            <a:r>
              <a:rPr lang="cs-CZ" sz="2400" b="1" dirty="0">
                <a:solidFill>
                  <a:srgbClr val="00B050"/>
                </a:solidFill>
              </a:rPr>
              <a:t>obě</a:t>
            </a:r>
            <a:r>
              <a:rPr lang="cs-CZ" sz="2400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cs-CZ" sz="2400" dirty="0"/>
              <a:t>předložkou – </a:t>
            </a:r>
            <a:r>
              <a:rPr lang="cs-CZ" sz="2400" b="1" dirty="0">
                <a:solidFill>
                  <a:srgbClr val="00B050"/>
                </a:solidFill>
              </a:rPr>
              <a:t>Na</a:t>
            </a:r>
            <a:r>
              <a:rPr lang="cs-CZ" sz="2400" dirty="0"/>
              <a:t> je předložka.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cs-CZ" sz="2400" dirty="0"/>
              <a:t>citoslovcem – Soví </a:t>
            </a:r>
            <a:r>
              <a:rPr lang="cs-CZ" sz="2400" b="1" dirty="0" err="1">
                <a:solidFill>
                  <a:srgbClr val="00B050"/>
                </a:solidFill>
              </a:rPr>
              <a:t>húúú</a:t>
            </a:r>
            <a:r>
              <a:rPr lang="cs-CZ" sz="2400" dirty="0"/>
              <a:t> chlapce pořádně vylekalo.</a:t>
            </a:r>
          </a:p>
        </p:txBody>
      </p:sp>
    </p:spTree>
    <p:extLst>
      <p:ext uri="{BB962C8B-B14F-4D97-AF65-F5344CB8AC3E}">
        <p14:creationId xmlns:p14="http://schemas.microsoft.com/office/powerpoint/2010/main" val="154504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cs-CZ" b="1" dirty="0"/>
              <a:t>Podmět nevyjádřený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781128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cs-CZ" sz="2800" dirty="0"/>
          </a:p>
          <a:p>
            <a:r>
              <a:rPr lang="cs-CZ" sz="2800" i="1" dirty="0">
                <a:solidFill>
                  <a:srgbClr val="0070C0"/>
                </a:solidFill>
              </a:rPr>
              <a:t>je znám ze souvislostí nebo z tvaru slovesa</a:t>
            </a:r>
          </a:p>
          <a:p>
            <a:pPr marL="0" indent="0">
              <a:buNone/>
            </a:pPr>
            <a:endParaRPr lang="cs-CZ" sz="2800" i="1" dirty="0"/>
          </a:p>
          <a:p>
            <a:pPr marL="0" indent="0">
              <a:buNone/>
            </a:pPr>
            <a:r>
              <a:rPr lang="cs-CZ" sz="2800" dirty="0"/>
              <a:t>Nikoho se nebojím. (</a:t>
            </a:r>
            <a:r>
              <a:rPr lang="cs-CZ" sz="2800" b="1" dirty="0">
                <a:solidFill>
                  <a:srgbClr val="00B050"/>
                </a:solidFill>
              </a:rPr>
              <a:t>Já</a:t>
            </a:r>
            <a:r>
              <a:rPr lang="cs-CZ" sz="2800" dirty="0"/>
              <a:t>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Michala není dnes slyšet. Čte zajímavou knihu.(</a:t>
            </a:r>
            <a:r>
              <a:rPr lang="cs-CZ" sz="2800" b="1" dirty="0">
                <a:solidFill>
                  <a:srgbClr val="00B050"/>
                </a:solidFill>
              </a:rPr>
              <a:t>Michala</a:t>
            </a:r>
            <a:r>
              <a:rPr lang="cs-CZ" sz="2800" dirty="0"/>
              <a:t>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Vrátili jsme se odpoledne. (</a:t>
            </a:r>
            <a:r>
              <a:rPr lang="cs-CZ" sz="2800" b="1" dirty="0">
                <a:solidFill>
                  <a:srgbClr val="00B050"/>
                </a:solidFill>
              </a:rPr>
              <a:t>My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8268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cs-CZ" b="1" dirty="0"/>
              <a:t>Podmět všeobecný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3">
                <a:lumMod val="50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cs-CZ" sz="2800" dirty="0"/>
              <a:t>podmětem jsou blíže neurčení lidé (někdo, kdosi)</a:t>
            </a:r>
            <a:endParaRPr lang="cs-CZ" sz="800" dirty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2800" i="1" dirty="0">
                <a:solidFill>
                  <a:srgbClr val="0070C0"/>
                </a:solidFill>
              </a:rPr>
              <a:t>Hlásili ti v rozhlase.</a:t>
            </a:r>
          </a:p>
          <a:p>
            <a:pPr marL="0" indent="0">
              <a:buNone/>
            </a:pPr>
            <a:r>
              <a:rPr lang="cs-CZ" sz="2800" i="1" dirty="0">
                <a:solidFill>
                  <a:srgbClr val="0070C0"/>
                </a:solidFill>
              </a:rPr>
              <a:t>Na koncertě zpívali árie z Prodané nevěsty.</a:t>
            </a:r>
            <a:endParaRPr lang="cs-CZ" sz="1000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1000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1000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1000" i="1" dirty="0">
              <a:solidFill>
                <a:srgbClr val="00B050"/>
              </a:solidFill>
            </a:endParaRPr>
          </a:p>
          <a:p>
            <a:r>
              <a:rPr lang="cs-CZ" sz="2800" dirty="0"/>
              <a:t>používá se ve rčeních nebo příslovích </a:t>
            </a:r>
          </a:p>
          <a:p>
            <a:r>
              <a:rPr lang="cs-CZ" sz="2800" dirty="0"/>
              <a:t>má všeobecnou platnost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2800" i="1" dirty="0">
                <a:solidFill>
                  <a:srgbClr val="0070C0"/>
                </a:solidFill>
              </a:rPr>
              <a:t>Starého psa novým kouskům nenaučíš.</a:t>
            </a:r>
          </a:p>
          <a:p>
            <a:pPr marL="0" indent="0">
              <a:buNone/>
            </a:pPr>
            <a:r>
              <a:rPr lang="cs-CZ" sz="2800" i="1" dirty="0">
                <a:solidFill>
                  <a:srgbClr val="0070C0"/>
                </a:solidFill>
              </a:rPr>
              <a:t>Jak si usteleš, tak si lehneš.</a:t>
            </a:r>
          </a:p>
        </p:txBody>
      </p:sp>
    </p:spTree>
    <p:extLst>
      <p:ext uri="{BB962C8B-B14F-4D97-AF65-F5344CB8AC3E}">
        <p14:creationId xmlns:p14="http://schemas.microsoft.com/office/powerpoint/2010/main" val="349272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4200" dirty="0">
                <a:solidFill>
                  <a:schemeClr val="tx1"/>
                </a:solidFill>
              </a:rPr>
              <a:t>Podmět holý, rozvitý, několikanásobný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7811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dirty="0"/>
              <a:t>holý</a:t>
            </a:r>
          </a:p>
          <a:p>
            <a:pPr marL="0" indent="0">
              <a:buNone/>
            </a:pPr>
            <a:r>
              <a:rPr lang="cs-CZ" sz="2800" dirty="0"/>
              <a:t>			</a:t>
            </a:r>
            <a:r>
              <a:rPr lang="cs-CZ" sz="2800" b="1" dirty="0">
                <a:solidFill>
                  <a:srgbClr val="00B050"/>
                </a:solidFill>
              </a:rPr>
              <a:t>Chlapci</a:t>
            </a:r>
            <a:r>
              <a:rPr lang="cs-CZ" sz="2800" dirty="0">
                <a:solidFill>
                  <a:schemeClr val="tx1"/>
                </a:solidFill>
              </a:rPr>
              <a:t> vyhráli turnaj.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rozvitý</a:t>
            </a:r>
          </a:p>
          <a:p>
            <a:pPr marL="0" indent="0">
              <a:buNone/>
            </a:pPr>
            <a:r>
              <a:rPr lang="cs-CZ" sz="2800" dirty="0"/>
              <a:t>			</a:t>
            </a:r>
            <a:r>
              <a:rPr lang="cs-CZ" sz="2800" b="1" dirty="0">
                <a:solidFill>
                  <a:srgbClr val="00B050"/>
                </a:solidFill>
              </a:rPr>
              <a:t>Naši chlapci </a:t>
            </a:r>
            <a:r>
              <a:rPr lang="cs-CZ" sz="2800" dirty="0"/>
              <a:t>vyhráli turnaj.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několikanásobný</a:t>
            </a:r>
          </a:p>
          <a:p>
            <a:pPr marL="0" indent="0">
              <a:buNone/>
            </a:pPr>
            <a:r>
              <a:rPr lang="cs-CZ" sz="2800" dirty="0"/>
              <a:t>			</a:t>
            </a:r>
            <a:r>
              <a:rPr lang="cs-CZ" sz="2800" b="1" dirty="0">
                <a:solidFill>
                  <a:srgbClr val="00B050"/>
                </a:solidFill>
              </a:rPr>
              <a:t>Chlapci i dívky </a:t>
            </a:r>
            <a:r>
              <a:rPr lang="cs-CZ" sz="2800" dirty="0"/>
              <a:t>vyhráli turnaj.</a:t>
            </a:r>
          </a:p>
        </p:txBody>
      </p:sp>
    </p:spTree>
    <p:extLst>
      <p:ext uri="{BB962C8B-B14F-4D97-AF65-F5344CB8AC3E}">
        <p14:creationId xmlns:p14="http://schemas.microsoft.com/office/powerpoint/2010/main" val="27359764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279</Words>
  <Application>Microsoft Office PowerPoint</Application>
  <PresentationFormat>Předvádění na obrazovce (4:3)</PresentationFormat>
  <Paragraphs>66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Motiv systému Office</vt:lpstr>
      <vt:lpstr>Základní větné členy</vt:lpstr>
      <vt:lpstr>Podmět</vt:lpstr>
      <vt:lpstr>Druhy podmětu</vt:lpstr>
      <vt:lpstr>Podmět vyjádřený</vt:lpstr>
      <vt:lpstr>Podmět vyjádřený jinými slovními druhy</vt:lpstr>
      <vt:lpstr>Podmět nevyjádřený</vt:lpstr>
      <vt:lpstr>Podmět všeobecný</vt:lpstr>
      <vt:lpstr>Podmět holý, rozvitý, několikanásobný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Základové větné členy</dc:title>
  <dc:creator>Libuše Gondkovská</dc:creator>
  <cp:lastModifiedBy>Světluše Pospíšilová</cp:lastModifiedBy>
  <cp:revision>29</cp:revision>
  <dcterms:created xsi:type="dcterms:W3CDTF">2011-07-26T19:42:33Z</dcterms:created>
  <dcterms:modified xsi:type="dcterms:W3CDTF">2021-01-24T15:33:28Z</dcterms:modified>
</cp:coreProperties>
</file>